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486B1-AB59-4FEC-96FA-3ECEF6478ED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2F87-8B36-48AA-8103-4019BB331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1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межведомственный уникальный документ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</a:t>
            </a:r>
            <a:r>
              <a:rPr lang="ru-RU" smtClean="0"/>
              <a:t>межведомственный уникальный документ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уникальную КМВ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уникальную КМВ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уникальную КМВ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Создаем уникальную КМВ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Отображение КМВ в подразделе </a:t>
            </a:r>
            <a:r>
              <a:rPr lang="ru-RU" b="1" dirty="0" smtClean="0"/>
              <a:t>Права доступа к КМВ </a:t>
            </a:r>
            <a:r>
              <a:rPr lang="ru-RU" dirty="0" smtClean="0"/>
              <a:t>означает, что запрос прав доступа был утвержден, то есть права доступа получены.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2F87-8B36-48AA-8103-4019BB331FA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9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8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6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72CF-F539-407F-A079-8F6362F29B1C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EEFB8-22C0-41FE-8EEA-F5911D4C7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практических занятий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55563" y="357188"/>
            <a:ext cx="928687" cy="928687"/>
          </a:xfrm>
          <a:prstGeom prst="ellipse">
            <a:avLst/>
          </a:prstGeom>
          <a:noFill/>
          <a:ln w="60325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F1EFEE68-4AA7-4ED0-ACC1-9848D150AB6C}" type="slidenum">
              <a:rPr lang="en-US" sz="3200">
                <a:solidFill>
                  <a:schemeClr val="accent6">
                    <a:lumMod val="60000"/>
                    <a:lumOff val="40000"/>
                  </a:schemeClr>
                </a:solidFill>
              </a:rPr>
              <a:pPr algn="ctr">
                <a:defRPr/>
              </a:pPr>
              <a:t>1</a:t>
            </a:fld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4" idx="0"/>
          </p:cNvCxnSpPr>
          <p:nvPr/>
        </p:nvCxnSpPr>
        <p:spPr bwMode="auto">
          <a:xfrm rot="5400000" flipH="1" flipV="1">
            <a:off x="4760913" y="-3884613"/>
            <a:ext cx="1588" cy="8482013"/>
          </a:xfrm>
          <a:prstGeom prst="line">
            <a:avLst/>
          </a:prstGeom>
          <a:noFill/>
          <a:ln w="60325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rot="16200000" flipV="1">
            <a:off x="-2886075" y="3762376"/>
            <a:ext cx="5894387" cy="11112"/>
          </a:xfrm>
          <a:prstGeom prst="line">
            <a:avLst/>
          </a:prstGeom>
          <a:noFill/>
          <a:ln w="60325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533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Работа с контрагентами и организационными единицами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5213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Редактирование организационной единицы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10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148064" y="1700808"/>
            <a:ext cx="399593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списке контрагентов и организационных единиц найдите свою организационную единицу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(воспользуйтесь поиском по наименованию или расширенным поиском)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 с услугами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148064" y="3645024"/>
            <a:ext cx="3973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Откройте карточку организационной единицы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894"/>
            <a:ext cx="4896544" cy="2255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835558" cy="1768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2195736" y="3422689"/>
            <a:ext cx="537727" cy="7983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447118" y="4293096"/>
            <a:ext cx="46968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Скорректируйте описание организационной единицы на закладках: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9619" y="5157192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Общие сведения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Офисы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Контакты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Платежные реквизиты</a:t>
            </a:r>
            <a:endParaRPr lang="ru-RU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74055" y="5867980"/>
            <a:ext cx="3973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</p:spTree>
    <p:extLst>
      <p:ext uri="{BB962C8B-B14F-4D97-AF65-F5344CB8AC3E}">
        <p14:creationId xmlns:p14="http://schemas.microsoft.com/office/powerpoint/2010/main" val="243174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Работа с услугами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2093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Создание услуги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11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202538" y="1755046"/>
            <a:ext cx="3941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услугу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 с рабочим документом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202538" y="2399341"/>
            <a:ext cx="3941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закладки карточки услуги: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4" y="2965008"/>
            <a:ext cx="3635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сведения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Дополнительные сведения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Порядок информирования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Досудебное обжалование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Участники и </a:t>
            </a:r>
            <a:r>
              <a:rPr lang="ru-RU" dirty="0" err="1" smtClean="0"/>
              <a:t>межведомственность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Критерии принятия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Административные процедуры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Варианты предоставления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Формы 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Места предоставления услуги</a:t>
            </a:r>
            <a:endParaRPr lang="ru-RU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91806" y="4486252"/>
            <a:ext cx="394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779015" cy="2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7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2598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Создание документа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12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151570" y="1755046"/>
            <a:ext cx="399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рабочий документ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согласованию документа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151570" y="2399341"/>
            <a:ext cx="399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поля документа: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7595" y="2742653"/>
            <a:ext cx="3776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Наименование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Краткое наименование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НПА, утвердивший документ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Контрагент, в ведении которого находится документ </a:t>
            </a:r>
            <a:r>
              <a:rPr lang="ru-RU" i="1" dirty="0" smtClean="0"/>
              <a:t>(например, </a:t>
            </a:r>
            <a:r>
              <a:rPr lang="ru-RU" b="1" i="1" dirty="0" smtClean="0"/>
              <a:t>Федеральная служба по тарифам</a:t>
            </a:r>
            <a:r>
              <a:rPr lang="ru-RU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Услуга, в рамках которой может быть получен документ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Предоставляется по МВ </a:t>
            </a:r>
            <a:r>
              <a:rPr lang="ru-RU" i="1" dirty="0" smtClean="0"/>
              <a:t>(признак)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Способы получения документа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Комментарий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91806" y="4941168"/>
            <a:ext cx="394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755046"/>
            <a:ext cx="4756035" cy="3170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79511" y="5301208"/>
            <a:ext cx="51880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Перейдите в раздел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Мои задачи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найдите созданный документ в подразделе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 - Черновики</a:t>
            </a:r>
          </a:p>
        </p:txBody>
      </p:sp>
    </p:spTree>
    <p:extLst>
      <p:ext uri="{BB962C8B-B14F-4D97-AF65-F5344CB8AC3E}">
        <p14:creationId xmlns:p14="http://schemas.microsoft.com/office/powerpoint/2010/main" val="319773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3201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Согласование документа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13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151570" y="1755046"/>
            <a:ext cx="399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 на утверждение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согласованию документа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151570" y="2399341"/>
            <a:ext cx="3992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755046"/>
            <a:ext cx="4756035" cy="3170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151569" y="3347700"/>
            <a:ext cx="399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151570" y="3729806"/>
            <a:ext cx="3992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141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3201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Согласование документа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14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151570" y="1755046"/>
            <a:ext cx="3992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 на утверждение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созданию КМВ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151570" y="2399341"/>
            <a:ext cx="3992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755046"/>
            <a:ext cx="4756035" cy="3170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151569" y="3347700"/>
            <a:ext cx="399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151570" y="3729806"/>
            <a:ext cx="3992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857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755576" y="1372706"/>
            <a:ext cx="8263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Создание и согласование карты межведомственного взаимодействия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15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334177" y="1755046"/>
            <a:ext cx="4809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КМВ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описанию услуги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4334177" y="2124378"/>
            <a:ext cx="4809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поля: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51520" y="4617368"/>
            <a:ext cx="399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51520" y="5323766"/>
            <a:ext cx="39924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34177" y="2493710"/>
            <a:ext cx="4809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Наименование КМВ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Обладатель информации </a:t>
            </a:r>
            <a:r>
              <a:rPr lang="ru-RU" i="1" dirty="0" smtClean="0"/>
              <a:t>(например, </a:t>
            </a:r>
            <a:r>
              <a:rPr lang="ru-RU" b="1" i="1" dirty="0" smtClean="0"/>
              <a:t>Федеральная служба по тарифам</a:t>
            </a:r>
            <a:r>
              <a:rPr lang="ru-RU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Режим взаимодействия </a:t>
            </a:r>
            <a:r>
              <a:rPr lang="ru-RU" i="1" dirty="0" smtClean="0"/>
              <a:t>(по межведомственному запросу)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Документы КМВ </a:t>
            </a:r>
            <a:r>
              <a:rPr lang="ru-RU" i="1" dirty="0" smtClean="0"/>
              <a:t>(необходимо выбрать документ, созданный по слайду 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Способы направления запроса </a:t>
            </a:r>
            <a:r>
              <a:rPr lang="ru-RU" i="1" dirty="0" smtClean="0"/>
              <a:t>(СМЭВ)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 сведений запроса </a:t>
            </a:r>
            <a:r>
              <a:rPr lang="ru-RU" i="1" dirty="0" smtClean="0"/>
              <a:t>(признак </a:t>
            </a:r>
            <a:r>
              <a:rPr lang="ru-RU" b="1" i="1" dirty="0" smtClean="0"/>
              <a:t>Согласован</a:t>
            </a:r>
            <a:r>
              <a:rPr lang="ru-RU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Способы направления </a:t>
            </a:r>
            <a:r>
              <a:rPr lang="ru-RU" dirty="0" smtClean="0"/>
              <a:t>межведомственного ответа </a:t>
            </a:r>
            <a:r>
              <a:rPr lang="ru-RU" i="1" dirty="0"/>
              <a:t>(СМЭВ</a:t>
            </a:r>
            <a:r>
              <a:rPr lang="ru-RU" i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Состав сведений ответа </a:t>
            </a:r>
            <a:r>
              <a:rPr lang="ru-RU" i="1" dirty="0" smtClean="0"/>
              <a:t>(признак </a:t>
            </a:r>
            <a:r>
              <a:rPr lang="ru-RU" b="1" i="1" dirty="0" smtClean="0"/>
              <a:t>Согласован</a:t>
            </a:r>
            <a:r>
              <a:rPr lang="ru-RU" i="1" dirty="0" smtClean="0"/>
              <a:t>)</a:t>
            </a:r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2619"/>
            <a:ext cx="4082656" cy="2719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60941" y="4954434"/>
            <a:ext cx="3992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</a:t>
            </a:r>
          </a:p>
        </p:txBody>
      </p:sp>
    </p:spTree>
    <p:extLst>
      <p:ext uri="{BB962C8B-B14F-4D97-AF65-F5344CB8AC3E}">
        <p14:creationId xmlns:p14="http://schemas.microsoft.com/office/powerpoint/2010/main" val="267894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1760663"/>
            <a:ext cx="5363369" cy="240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445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Формирование запроса прав доступа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16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580111" y="1755046"/>
            <a:ext cx="3563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к разделу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Мои задачи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формированию запроса прав доступа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580112" y="2339588"/>
            <a:ext cx="3563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подразделе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– Черновики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услугу, созданную по слайду 11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573888" y="3501008"/>
            <a:ext cx="357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Откройте карточку услуги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16742" y="4174762"/>
            <a:ext cx="5357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Добавьте входящий документ, созданный по слайду 12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580111" y="3851597"/>
            <a:ext cx="35638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Перейдите к закладке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22967" y="4798893"/>
            <a:ext cx="5357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Выберите КМВ из списка, созданную по слайду 15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6741" y="5661248"/>
            <a:ext cx="5357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Инициируйте формирование запроса прав доступа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2967" y="5363924"/>
            <a:ext cx="5357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Сохраните описание услуги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445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Формирование запроса прав доступа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17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580111" y="1755046"/>
            <a:ext cx="3563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поля: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подтверждению прав доступа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16742" y="4174762"/>
            <a:ext cx="5357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Добавьте входящий документ, созданный по слайду 12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22967" y="4798893"/>
            <a:ext cx="5357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по ссылке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Вернуться к услуге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16741" y="5507940"/>
            <a:ext cx="5357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Вернитесь в главное окно реестра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2967" y="5147900"/>
            <a:ext cx="53571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Сохраните описание услуги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" y="1755046"/>
            <a:ext cx="5366503" cy="300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573886" y="2143437"/>
            <a:ext cx="3554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Способы направления межведомственного запроса </a:t>
            </a:r>
            <a:r>
              <a:rPr lang="ru-RU" i="1" dirty="0" smtClean="0"/>
              <a:t>(СМЭВ)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593937" y="3066767"/>
            <a:ext cx="3563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593937" y="3419708"/>
            <a:ext cx="3550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Отправить на утверждение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5593937" y="4066039"/>
            <a:ext cx="35344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</p:spTree>
    <p:extLst>
      <p:ext uri="{BB962C8B-B14F-4D97-AF65-F5344CB8AC3E}">
        <p14:creationId xmlns:p14="http://schemas.microsoft.com/office/powerpoint/2010/main" val="143074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0" y="1755046"/>
            <a:ext cx="5209517" cy="298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3710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Подтверждение прав доступа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18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414667" y="1755046"/>
            <a:ext cx="37293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раздел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Мои задачи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Перейдем к просмотру права доступа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414667" y="2401377"/>
            <a:ext cx="3613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подраздел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Запросы прав доступа – Необходимо утвердить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414667" y="3313535"/>
            <a:ext cx="3613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КМВ, созданную по слайду 15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" y="3636700"/>
            <a:ext cx="4499273" cy="252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2051720" y="3212849"/>
            <a:ext cx="537727" cy="7983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414667" y="3959866"/>
            <a:ext cx="3621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432496" y="4365104"/>
            <a:ext cx="37115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Введите комментарий в появившемся окне и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432496" y="5288433"/>
            <a:ext cx="3711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по ссылке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Вернуться к реестру КМВ</a:t>
            </a:r>
          </a:p>
        </p:txBody>
      </p:sp>
    </p:spTree>
    <p:extLst>
      <p:ext uri="{BB962C8B-B14F-4D97-AF65-F5344CB8AC3E}">
        <p14:creationId xmlns:p14="http://schemas.microsoft.com/office/powerpoint/2010/main" val="218634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3004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Просмотр прав доступа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19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875070" y="1755046"/>
            <a:ext cx="32689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раздел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Межведомственное взаимодействие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Проектирование межведомственного взаимодействия</a:t>
            </a:r>
            <a:endParaRPr lang="ru-RU" sz="2400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875071" y="2667204"/>
            <a:ext cx="3268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Перейдите в подраздел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 доступа к КМВ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875072" y="3299607"/>
            <a:ext cx="3268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Найдите свою КМВ в списке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79512" y="4363306"/>
            <a:ext cx="8964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Откройте КМВ и просмотрите информацию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1858"/>
            <a:ext cx="5695558" cy="243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Перейдем к административным регламентам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0" y="274638"/>
            <a:ext cx="770255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62161" y="1372706"/>
            <a:ext cx="1792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Вход в реестр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2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292080" y="1852010"/>
            <a:ext cx="2977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вход в реестр (с помощью логина и пароля)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основное окно реестра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421" y="1789214"/>
            <a:ext cx="3811587" cy="273675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4948243" cy="2387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5202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Создание административного регламента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20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199762" y="1755046"/>
            <a:ext cx="3944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АР услуги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Ведение и согласование административных регламентов</a:t>
            </a:r>
            <a:endParaRPr lang="ru-RU" sz="2400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199762" y="2344038"/>
            <a:ext cx="3944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поля закладок: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7595" y="2636912"/>
            <a:ext cx="3776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Основные сведения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Общие положения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Стандарт предоставления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Административные процедуры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Порядок и формы 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Досудебный порядок обжалования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Приложения к документу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51520" y="4221088"/>
            <a:ext cx="4948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51520" y="4584836"/>
            <a:ext cx="4948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Проведите регламент по всему жизненному циклу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9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0" y="274638"/>
            <a:ext cx="770255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4626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Внешний вид основного окна реестра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3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81822" y="4653136"/>
            <a:ext cx="8538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Найдите кнопку для создания объекта. Убедитесь в том, что кнопка меняет свое название в зависимости от выбранного раздела реестра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734462" y="1853284"/>
            <a:ext cx="22682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область, в которой отображаются все разделы реестра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81822" y="5301208"/>
            <a:ext cx="886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Перейдите к разделу «Услуги» и найдите группировку «Опубликованные»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77278" y="5733256"/>
            <a:ext cx="8725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Убедитесь, что в списке услуг отображаются только услуги в статусе «Опубликован»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карточке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2" y="1809406"/>
            <a:ext cx="6368902" cy="274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0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7" y="1519803"/>
            <a:ext cx="5416058" cy="2708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196752"/>
            <a:ext cx="4480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Внешний вид карточки контрагента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4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44" y="3068960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55844" y="3068960"/>
            <a:ext cx="295275" cy="2857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>
            <a:off x="3651119" y="3211835"/>
            <a:ext cx="708755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728226" y="1719758"/>
            <a:ext cx="3192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Перейдите к разделу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«Контрагенты»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72690" y="4221088"/>
            <a:ext cx="41871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 древовидном списке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выберите тот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карточку которого необходимо открыть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79512" y="5373216"/>
            <a:ext cx="8964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Кликните по иконке справа от названия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откроется карточка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75309" y="6011937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Ознакомьтесь с закладками карточки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контрагента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07504" y="6413266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карточке услуги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4" y="2366089"/>
            <a:ext cx="4560564" cy="2283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8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4" y="1628800"/>
            <a:ext cx="5519638" cy="2768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268760"/>
            <a:ext cx="3618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Внешний вид карточки услуги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5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916292" y="1915154"/>
            <a:ext cx="3192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Перейдите к разделу «Услуги»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72690" y="4449047"/>
            <a:ext cx="3751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Выберите группу «Редактируемые»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79512" y="5229200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Кликните по строке с услугой, откроется карточка услуги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75309" y="5661248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Ознакомьтесь с закладками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карточки услуги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577348" y="3050704"/>
            <a:ext cx="1042950" cy="4503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карточке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34" y="2640622"/>
            <a:ext cx="5157153" cy="2588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4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8870"/>
            <a:ext cx="5866543" cy="294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268760"/>
            <a:ext cx="3375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Внешний вид карточки НПА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6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273284" y="1915154"/>
            <a:ext cx="2870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Перейдите к разделу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«НПА»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79512" y="5229200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Кликните по строке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НПА,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откроется карточка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75309" y="5661248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Ознакомьтесь с полями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карточки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33463" y="3138919"/>
            <a:ext cx="1097358" cy="4503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карточке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рабочего документа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21" y="2603910"/>
            <a:ext cx="5130751" cy="2575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5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268760"/>
            <a:ext cx="5295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Внешний вид карточки рабочего документа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7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012161" y="1844824"/>
            <a:ext cx="2990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Перейдите к разделу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«Документы»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56445" y="5435932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Кликните по строке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документом,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откроется карточка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56445" y="5840793"/>
            <a:ext cx="8746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Ознакомьтесь с полями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карточки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рабочего документа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варианты поиска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2656"/>
            <a:ext cx="5678718" cy="2845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24" y="2743079"/>
            <a:ext cx="5274766" cy="263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2733463" y="3138919"/>
            <a:ext cx="1029961" cy="4503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Основы работы с Федеральным реестром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3711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Простой и расширенный поиск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8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326895" y="1847006"/>
            <a:ext cx="38171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Воспользуйтесь расширенным поиском услуг, просмотрите результаты поиска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3" y="6344493"/>
            <a:ext cx="9036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 с контрагентами и организационными единицами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7006"/>
            <a:ext cx="5013603" cy="1523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9"/>
            <a:ext cx="6911145" cy="1366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07504" y="5086925"/>
            <a:ext cx="8784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Воспользуйтесь расширенным поиском органов власти, просмотрите результаты поиска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5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4250" y="274638"/>
            <a:ext cx="7702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6699"/>
                </a:solidFill>
              </a:rPr>
              <a:t>Работа с контрагентами и организационными единицами</a:t>
            </a:r>
            <a:endParaRPr lang="ru-RU" sz="24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5616" y="1372706"/>
            <a:ext cx="2875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Создание контрагента</a:t>
            </a:r>
            <a:endParaRPr lang="en-US" sz="2000" b="1" i="1" dirty="0"/>
          </a:p>
        </p:txBody>
      </p:sp>
      <p:grpSp>
        <p:nvGrpSpPr>
          <p:cNvPr id="6" name="Группа 13"/>
          <p:cNvGrpSpPr>
            <a:grpSpLocks/>
          </p:cNvGrpSpPr>
          <p:nvPr/>
        </p:nvGrpSpPr>
        <p:grpSpPr bwMode="auto">
          <a:xfrm>
            <a:off x="55563" y="355600"/>
            <a:ext cx="8947150" cy="6359525"/>
            <a:chOff x="55977" y="356372"/>
            <a:chExt cx="8945973" cy="6358776"/>
          </a:xfrm>
        </p:grpSpPr>
        <p:sp>
          <p:nvSpPr>
            <p:cNvPr id="7" name="Овал 6"/>
            <p:cNvSpPr/>
            <p:nvPr/>
          </p:nvSpPr>
          <p:spPr>
            <a:xfrm>
              <a:off x="55977" y="357960"/>
              <a:ext cx="928565" cy="928578"/>
            </a:xfrm>
            <a:prstGeom prst="ellips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fld id="{97251726-59DA-41AD-BFE4-5D9356116D61}" type="slidenum">
                <a:rPr lang="en-US" sz="32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pPr algn="ctr">
                  <a:defRPr/>
                </a:pPr>
                <a:t>9</a:t>
              </a:fld>
              <a:endPara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8" name="Прямая соединительная линия 7"/>
            <p:cNvCxnSpPr>
              <a:stCxn id="7" idx="0"/>
            </p:cNvCxnSpPr>
            <p:nvPr/>
          </p:nvCxnSpPr>
          <p:spPr>
            <a:xfrm rot="5400000" flipH="1" flipV="1">
              <a:off x="4760708" y="-3883283"/>
              <a:ext cx="1588" cy="8480897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/>
            <p:cNvCxnSpPr>
              <a:endCxn id="7" idx="2"/>
            </p:cNvCxnSpPr>
            <p:nvPr/>
          </p:nvCxnSpPr>
          <p:spPr>
            <a:xfrm rot="16200000" flipV="1">
              <a:off x="-2885315" y="3762747"/>
              <a:ext cx="5893693" cy="11111"/>
            </a:xfrm>
            <a:prstGeom prst="line">
              <a:avLst/>
            </a:prstGeom>
            <a:noFill/>
            <a:ln w="60325" cmpd="thickThin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202538" y="1755046"/>
            <a:ext cx="3941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контрагента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07504" y="6344493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Перейдем к карточке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организационной единицы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202538" y="2399341"/>
            <a:ext cx="3941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закладки карточки контрагента: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9565"/>
            <a:ext cx="4951018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068960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Общие сведения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единицы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Контакты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Платежные реквизиты</a:t>
            </a:r>
            <a:endParaRPr lang="ru-RU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202538" y="4301586"/>
            <a:ext cx="3941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Нажмите кнопку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</a:p>
        </p:txBody>
      </p:sp>
    </p:spTree>
    <p:extLst>
      <p:ext uri="{BB962C8B-B14F-4D97-AF65-F5344CB8AC3E}">
        <p14:creationId xmlns:p14="http://schemas.microsoft.com/office/powerpoint/2010/main" val="1824243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13525</TotalTime>
  <Words>1136</Words>
  <Application>Microsoft Office PowerPoint</Application>
  <PresentationFormat>Экран (4:3)</PresentationFormat>
  <Paragraphs>215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Методические материалы</vt:lpstr>
      <vt:lpstr>Основы работы с Федеральным реестром</vt:lpstr>
      <vt:lpstr>Основы работы с Федеральным реестром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материалы</dc:title>
  <dc:creator>Afanasyeva Ekaterina</dc:creator>
  <cp:lastModifiedBy>Afanasyeva Ekaterina</cp:lastModifiedBy>
  <cp:revision>41</cp:revision>
  <dcterms:created xsi:type="dcterms:W3CDTF">2014-10-06T08:00:35Z</dcterms:created>
  <dcterms:modified xsi:type="dcterms:W3CDTF">2014-10-17T15:19:29Z</dcterms:modified>
</cp:coreProperties>
</file>